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2EE4D8C-EFEF-49D7-A3A6-C9EE704D2F80}" type="datetimeFigureOut">
              <a:rPr lang="en-US" smtClean="0"/>
              <a:t>3/31/2009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79A0-DCC7-41D3-ACD7-55E03DC2189A}"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E4D8C-EFEF-49D7-A3A6-C9EE704D2F80}" type="datetimeFigureOut">
              <a:rPr lang="en-US" smtClean="0"/>
              <a:t>3/31/2009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E4D8C-EFEF-49D7-A3A6-C9EE704D2F80}" type="datetimeFigureOut">
              <a:rPr lang="en-US" smtClean="0"/>
              <a:t>3/31/2009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E4D8C-EFEF-49D7-A3A6-C9EE704D2F80}" type="datetimeFigureOut">
              <a:rPr lang="en-US" smtClean="0"/>
              <a:t>3/31/2009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EE4D8C-EFEF-49D7-A3A6-C9EE704D2F80}" type="datetimeFigureOut">
              <a:rPr lang="en-US" smtClean="0"/>
              <a:t>3/31/2009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EE4D8C-EFEF-49D7-A3A6-C9EE704D2F80}" type="datetimeFigureOut">
              <a:rPr lang="en-US" smtClean="0"/>
              <a:t>3/31/2009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EE4D8C-EFEF-49D7-A3A6-C9EE704D2F80}" type="datetimeFigureOut">
              <a:rPr lang="en-US" smtClean="0"/>
              <a:t>3/31/2009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EE4D8C-EFEF-49D7-A3A6-C9EE704D2F80}" type="datetimeFigureOut">
              <a:rPr lang="en-US" smtClean="0"/>
              <a:t>3/31/2009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E4D8C-EFEF-49D7-A3A6-C9EE704D2F80}" type="datetimeFigureOut">
              <a:rPr lang="en-US" smtClean="0"/>
              <a:t>3/31/2009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1279A0-DCC7-41D3-ACD7-55E03DC218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EE4D8C-EFEF-49D7-A3A6-C9EE704D2F80}" type="datetimeFigureOut">
              <a:rPr lang="en-US" smtClean="0"/>
              <a:t>3/31/2009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279A0-DCC7-41D3-ACD7-55E03DC2189A}"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2EE4D8C-EFEF-49D7-A3A6-C9EE704D2F80}" type="datetimeFigureOut">
              <a:rPr lang="en-US" smtClean="0"/>
              <a:t>3/31/2009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CA1279A0-DCC7-41D3-ACD7-55E03DC218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2EE4D8C-EFEF-49D7-A3A6-C9EE704D2F80}" type="datetimeFigureOut">
              <a:rPr lang="en-US" smtClean="0"/>
              <a:t>3/31/2009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A1279A0-DCC7-41D3-ACD7-55E03DC2189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2600.com/" TargetMode="External"/><Relationship Id="rId7" Type="http://schemas.openxmlformats.org/officeDocument/2006/relationships/hyperlink" Target="http://mitya.pp.ru/chamberlen/hackers/cover.html" TargetMode="External"/><Relationship Id="rId2" Type="http://schemas.openxmlformats.org/officeDocument/2006/relationships/hyperlink" Target="http://cansecwest.com/" TargetMode="External"/><Relationship Id="rId1" Type="http://schemas.openxmlformats.org/officeDocument/2006/relationships/slideLayout" Target="../slideLayouts/slideLayout2.xml"/><Relationship Id="rId6" Type="http://schemas.openxmlformats.org/officeDocument/2006/relationships/hyperlink" Target="http://www.acm.org/about/se-code" TargetMode="External"/><Relationship Id="rId5" Type="http://schemas.openxmlformats.org/officeDocument/2006/relationships/hyperlink" Target="http://blog.wired.com/27bstroke6/2009/02/ifpi-site-hacke.html" TargetMode="External"/><Relationship Id="rId4" Type="http://schemas.openxmlformats.org/officeDocument/2006/relationships/hyperlink" Target="http://www.eccouncil.org/ceh.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114800"/>
            <a:ext cx="8839200" cy="914400"/>
          </a:xfrm>
        </p:spPr>
        <p:txBody>
          <a:bodyPr/>
          <a:lstStyle/>
          <a:p>
            <a:r>
              <a:rPr lang="en-US" dirty="0" smtClean="0"/>
              <a:t>Faded Hats and Scuffed Sneakers</a:t>
            </a:r>
            <a:endParaRPr lang="en-US" dirty="0"/>
          </a:p>
        </p:txBody>
      </p:sp>
      <p:sp>
        <p:nvSpPr>
          <p:cNvPr id="3" name="Subtitle 2"/>
          <p:cNvSpPr>
            <a:spLocks noGrp="1"/>
          </p:cNvSpPr>
          <p:nvPr>
            <p:ph type="subTitle" idx="1"/>
          </p:nvPr>
        </p:nvSpPr>
        <p:spPr>
          <a:xfrm>
            <a:off x="533400" y="5181600"/>
            <a:ext cx="8077200" cy="1066800"/>
          </a:xfrm>
        </p:spPr>
        <p:txBody>
          <a:bodyPr>
            <a:normAutofit fontScale="92500"/>
          </a:bodyPr>
          <a:lstStyle/>
          <a:p>
            <a:r>
              <a:rPr lang="en-US" dirty="0" smtClean="0"/>
              <a:t>The Ethical Hacker Today</a:t>
            </a:r>
          </a:p>
          <a:p>
            <a:endParaRPr lang="en-US" dirty="0"/>
          </a:p>
          <a:p>
            <a:r>
              <a:rPr lang="en-US" dirty="0" smtClean="0"/>
              <a:t>							Nick Toothman</a:t>
            </a:r>
            <a:endParaRPr lang="en-US" dirty="0"/>
          </a:p>
        </p:txBody>
      </p:sp>
      <p:pic>
        <p:nvPicPr>
          <p:cNvPr id="4" name="Picture 3" descr="spy_vs_spy_counterserveilla.jpg"/>
          <p:cNvPicPr>
            <a:picLocks noChangeAspect="1"/>
          </p:cNvPicPr>
          <p:nvPr/>
        </p:nvPicPr>
        <p:blipFill>
          <a:blip r:embed="rId2"/>
          <a:stretch>
            <a:fillRect/>
          </a:stretch>
        </p:blipFill>
        <p:spPr>
          <a:xfrm>
            <a:off x="1981200" y="533400"/>
            <a:ext cx="5238750" cy="32099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Hacker Motivations (A summary)</a:t>
            </a:r>
            <a:endParaRPr lang="en-US" dirty="0"/>
          </a:p>
        </p:txBody>
      </p:sp>
      <p:sp>
        <p:nvSpPr>
          <p:cNvPr id="3" name="Content Placeholder 2"/>
          <p:cNvSpPr>
            <a:spLocks noGrp="1"/>
          </p:cNvSpPr>
          <p:nvPr>
            <p:ph idx="1"/>
          </p:nvPr>
        </p:nvSpPr>
        <p:spPr>
          <a:xfrm>
            <a:off x="304800" y="1828800"/>
            <a:ext cx="8839200" cy="4625609"/>
          </a:xfrm>
        </p:spPr>
        <p:txBody>
          <a:bodyPr>
            <a:normAutofit/>
          </a:bodyPr>
          <a:lstStyle/>
          <a:p>
            <a:r>
              <a:rPr lang="en-US" sz="2600" dirty="0" smtClean="0"/>
              <a:t>Black hat: “It’s their own fault.”</a:t>
            </a:r>
          </a:p>
          <a:p>
            <a:r>
              <a:rPr lang="en-US" sz="2600" dirty="0" smtClean="0"/>
              <a:t>White hat: “Yeah, but it’s our responsibility to help them.”</a:t>
            </a:r>
          </a:p>
          <a:p>
            <a:r>
              <a:rPr lang="en-US" sz="2600" dirty="0" smtClean="0"/>
              <a:t>Grey hat: “I want to help, but I don’t want to get in trouble…”</a:t>
            </a:r>
            <a:endParaRPr lang="en-US" sz="2600" dirty="0"/>
          </a:p>
        </p:txBody>
      </p:sp>
      <p:pic>
        <p:nvPicPr>
          <p:cNvPr id="4" name="Picture 3" descr="spy vs spy.jpg"/>
          <p:cNvPicPr>
            <a:picLocks noChangeAspect="1"/>
          </p:cNvPicPr>
          <p:nvPr/>
        </p:nvPicPr>
        <p:blipFill>
          <a:blip r:embed="rId2"/>
          <a:stretch>
            <a:fillRect/>
          </a:stretch>
        </p:blipFill>
        <p:spPr>
          <a:xfrm>
            <a:off x="990600" y="3200400"/>
            <a:ext cx="4267200" cy="3200400"/>
          </a:xfrm>
          <a:prstGeom prst="rect">
            <a:avLst/>
          </a:prstGeom>
        </p:spPr>
      </p:pic>
      <p:sp>
        <p:nvSpPr>
          <p:cNvPr id="5" name="TextBox 4"/>
          <p:cNvSpPr txBox="1"/>
          <p:nvPr/>
        </p:nvSpPr>
        <p:spPr>
          <a:xfrm>
            <a:off x="5334000" y="6096000"/>
            <a:ext cx="2286000" cy="307777"/>
          </a:xfrm>
          <a:prstGeom prst="rect">
            <a:avLst/>
          </a:prstGeom>
          <a:noFill/>
        </p:spPr>
        <p:txBody>
          <a:bodyPr wrap="square" rtlCol="0">
            <a:spAutoFit/>
          </a:bodyPr>
          <a:lstStyle/>
          <a:p>
            <a:r>
              <a:rPr lang="en-US" sz="1400" i="1" dirty="0" smtClean="0"/>
              <a:t>Not pictured: Grey hat</a:t>
            </a:r>
            <a:endParaRPr lang="en-US" sz="14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ethics behind everything</a:t>
            </a:r>
            <a:endParaRPr lang="en-US" dirty="0"/>
          </a:p>
        </p:txBody>
      </p:sp>
      <p:sp>
        <p:nvSpPr>
          <p:cNvPr id="3" name="Content Placeholder 2"/>
          <p:cNvSpPr>
            <a:spLocks noGrp="1"/>
          </p:cNvSpPr>
          <p:nvPr>
            <p:ph idx="1"/>
          </p:nvPr>
        </p:nvSpPr>
        <p:spPr/>
        <p:txBody>
          <a:bodyPr/>
          <a:lstStyle/>
          <a:p>
            <a:r>
              <a:rPr lang="en-US" dirty="0" smtClean="0"/>
              <a:t>The distinctions between the hacker groups can grow fuzzy are flexible as laws change</a:t>
            </a:r>
          </a:p>
          <a:p>
            <a:r>
              <a:rPr lang="en-US" dirty="0" smtClean="0"/>
              <a:t>However, the underlying, personal philosophies behind each group are distinct enough to identify and appreciate the central topic of this discussion: the ethical hacker</a:t>
            </a:r>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Engineering Code of Ethics and Professional Practice</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7200" dirty="0" smtClean="0"/>
              <a:t>The ACM and IEEE have agreed upon a code of ethics for software professionals:</a:t>
            </a:r>
          </a:p>
          <a:p>
            <a:pPr>
              <a:buNone/>
            </a:pPr>
            <a:endParaRPr lang="en-US" dirty="0" smtClean="0"/>
          </a:p>
          <a:p>
            <a:r>
              <a:rPr lang="en-US" sz="6400" dirty="0" smtClean="0"/>
              <a:t>1. PUBLIC - Software engineers shall act consistently with the public interest.</a:t>
            </a:r>
          </a:p>
          <a:p>
            <a:endParaRPr lang="en-US" sz="6400" dirty="0" smtClean="0"/>
          </a:p>
          <a:p>
            <a:r>
              <a:rPr lang="en-US" sz="6400" dirty="0" smtClean="0"/>
              <a:t>2. CLIENT AND EMPLOYER - Software engineers shall act in a manner that is in the best interests of their client and employer consistent with the public interest.</a:t>
            </a:r>
          </a:p>
          <a:p>
            <a:endParaRPr lang="en-US" sz="6400" dirty="0" smtClean="0"/>
          </a:p>
          <a:p>
            <a:r>
              <a:rPr lang="en-US" sz="6400" dirty="0" smtClean="0"/>
              <a:t>3. PRODUCT - Software engineers shall ensure that their products and related modifications meet the highest professional standards possible.</a:t>
            </a:r>
          </a:p>
          <a:p>
            <a:endParaRPr lang="en-US" sz="6400" dirty="0" smtClean="0"/>
          </a:p>
          <a:p>
            <a:r>
              <a:rPr lang="en-US" sz="6400" dirty="0" smtClean="0"/>
              <a:t>4. JUDGMENT - Software engineers shall maintain integrity and independence in their professional judgment.</a:t>
            </a:r>
          </a:p>
          <a:p>
            <a:endParaRPr lang="en-US" sz="6400" dirty="0" smtClean="0"/>
          </a:p>
          <a:p>
            <a:r>
              <a:rPr lang="en-US" sz="6400" dirty="0" smtClean="0"/>
              <a:t>5. MANAGEMENT - Software engineering managers and leaders shall subscribe to and promote an ethical approach to the management of software development and maintenance.</a:t>
            </a:r>
          </a:p>
          <a:p>
            <a:endParaRPr lang="en-US" sz="6400" dirty="0" smtClean="0"/>
          </a:p>
          <a:p>
            <a:r>
              <a:rPr lang="en-US" sz="6400" dirty="0" smtClean="0"/>
              <a:t>6. PROFESSION - Software engineers shall advance the integrity and reputation of the profession consistent with the public interest.</a:t>
            </a:r>
          </a:p>
          <a:p>
            <a:endParaRPr lang="en-US" sz="6400" dirty="0" smtClean="0"/>
          </a:p>
          <a:p>
            <a:r>
              <a:rPr lang="en-US" sz="6400" dirty="0" smtClean="0"/>
              <a:t>7. COLLEAGUES - Software engineers shall be fair to and supportive of their colleagues.</a:t>
            </a:r>
          </a:p>
          <a:p>
            <a:endParaRPr lang="en-US" sz="6400" dirty="0" smtClean="0"/>
          </a:p>
          <a:p>
            <a:r>
              <a:rPr lang="en-US" sz="6400" dirty="0" smtClean="0"/>
              <a:t>8. SELF - Software engineers shall participate in lifelong learning regarding the practice of their profession and shall promote an ethical approach to the practice of the profession.</a:t>
            </a:r>
            <a:endParaRPr lang="en-US" sz="6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Hacker Ethic</a:t>
            </a:r>
            <a:endParaRPr lang="en-US" dirty="0"/>
          </a:p>
        </p:txBody>
      </p:sp>
      <p:sp>
        <p:nvSpPr>
          <p:cNvPr id="3" name="Content Placeholder 2"/>
          <p:cNvSpPr>
            <a:spLocks noGrp="1"/>
          </p:cNvSpPr>
          <p:nvPr>
            <p:ph idx="1"/>
          </p:nvPr>
        </p:nvSpPr>
        <p:spPr/>
        <p:txBody>
          <a:bodyPr/>
          <a:lstStyle/>
          <a:p>
            <a:r>
              <a:rPr lang="en-US" dirty="0" smtClean="0"/>
              <a:t>Definitions vary between hacker to hacker, philosopher to philosopher, etc.</a:t>
            </a:r>
          </a:p>
          <a:p>
            <a:r>
              <a:rPr lang="en-US" dirty="0" smtClean="0"/>
              <a:t>Generalized tenets that represent the ethic:</a:t>
            </a:r>
          </a:p>
          <a:p>
            <a:pPr lvl="1"/>
            <a:r>
              <a:rPr lang="en-US" dirty="0" smtClean="0"/>
              <a:t>Sharing</a:t>
            </a:r>
          </a:p>
          <a:p>
            <a:pPr lvl="1"/>
            <a:r>
              <a:rPr lang="en-US" dirty="0" smtClean="0"/>
              <a:t>Openness</a:t>
            </a:r>
          </a:p>
          <a:p>
            <a:pPr lvl="1"/>
            <a:r>
              <a:rPr lang="en-US" dirty="0" smtClean="0"/>
              <a:t>Decentralization</a:t>
            </a:r>
          </a:p>
          <a:p>
            <a:pPr lvl="1"/>
            <a:r>
              <a:rPr lang="en-US" dirty="0" smtClean="0"/>
              <a:t>Free access to computers</a:t>
            </a:r>
          </a:p>
          <a:p>
            <a:pPr lvl="1"/>
            <a:r>
              <a:rPr lang="en-US" dirty="0" smtClean="0"/>
              <a:t>World improvement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Hacker Ethic</a:t>
            </a:r>
            <a:endParaRPr lang="en-US" dirty="0"/>
          </a:p>
        </p:txBody>
      </p:sp>
      <p:sp>
        <p:nvSpPr>
          <p:cNvPr id="3" name="Content Placeholder 2"/>
          <p:cNvSpPr>
            <a:spLocks noGrp="1"/>
          </p:cNvSpPr>
          <p:nvPr>
            <p:ph idx="1"/>
          </p:nvPr>
        </p:nvSpPr>
        <p:spPr/>
        <p:txBody>
          <a:bodyPr/>
          <a:lstStyle/>
          <a:p>
            <a:r>
              <a:rPr lang="en-US" dirty="0" smtClean="0"/>
              <a:t>Unlike SE Code of Ethics, the Hacker Ethic is a byproduct of the community it serves</a:t>
            </a:r>
          </a:p>
          <a:p>
            <a:r>
              <a:rPr lang="en-US" dirty="0" smtClean="0"/>
              <a:t>The Hacker Ethic sounds and looks commendable to any software engineer or tech enthusiast… so why are hackers still fully associated with illegal activity?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following the Hacker Ethic (or, how to earn a bad rep.)</a:t>
            </a:r>
            <a:endParaRPr lang="en-US" dirty="0"/>
          </a:p>
        </p:txBody>
      </p:sp>
      <p:sp>
        <p:nvSpPr>
          <p:cNvPr id="3" name="Content Placeholder 2"/>
          <p:cNvSpPr>
            <a:spLocks noGrp="1"/>
          </p:cNvSpPr>
          <p:nvPr>
            <p:ph idx="1"/>
          </p:nvPr>
        </p:nvSpPr>
        <p:spPr>
          <a:xfrm>
            <a:off x="457200" y="1775191"/>
            <a:ext cx="8382000" cy="4625609"/>
          </a:xfrm>
        </p:spPr>
        <p:txBody>
          <a:bodyPr/>
          <a:lstStyle/>
          <a:p>
            <a:r>
              <a:rPr lang="en-US" dirty="0" smtClean="0"/>
              <a:t>Sharing: P2P development (Gnutella network)</a:t>
            </a:r>
          </a:p>
          <a:p>
            <a:pPr lvl="1"/>
            <a:r>
              <a:rPr lang="en-US" dirty="0" smtClean="0"/>
              <a:t>Piracy</a:t>
            </a:r>
          </a:p>
          <a:p>
            <a:r>
              <a:rPr lang="en-US" dirty="0" smtClean="0"/>
              <a:t>Openness: cracking closed-source software and removing copyrighted obfuscation</a:t>
            </a:r>
          </a:p>
          <a:p>
            <a:pPr lvl="1"/>
            <a:r>
              <a:rPr lang="en-US" dirty="0" smtClean="0"/>
              <a:t>Breaks EULA</a:t>
            </a:r>
          </a:p>
          <a:p>
            <a:r>
              <a:rPr lang="en-US" dirty="0" smtClean="0"/>
              <a:t>Decentralization: </a:t>
            </a:r>
            <a:r>
              <a:rPr lang="en-US" dirty="0" err="1" smtClean="0"/>
              <a:t>BitTorrent</a:t>
            </a:r>
            <a:r>
              <a:rPr lang="en-US" dirty="0" smtClean="0"/>
              <a:t> P2P Protocol</a:t>
            </a:r>
          </a:p>
          <a:p>
            <a:pPr lvl="1"/>
            <a:r>
              <a:rPr lang="en-US" dirty="0" smtClean="0"/>
              <a:t>Piracy</a:t>
            </a:r>
          </a:p>
          <a:p>
            <a:pPr>
              <a:buNone/>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following the Hacker Ethic (or, how to earn a </a:t>
            </a:r>
            <a:r>
              <a:rPr lang="en-US" dirty="0" smtClean="0"/>
              <a:t>good rep</a:t>
            </a:r>
            <a:r>
              <a:rPr lang="en-US" dirty="0" smtClean="0"/>
              <a:t>.)</a:t>
            </a:r>
            <a:endParaRPr lang="en-US" dirty="0"/>
          </a:p>
        </p:txBody>
      </p:sp>
      <p:sp>
        <p:nvSpPr>
          <p:cNvPr id="3" name="Content Placeholder 2"/>
          <p:cNvSpPr>
            <a:spLocks noGrp="1"/>
          </p:cNvSpPr>
          <p:nvPr>
            <p:ph idx="1"/>
          </p:nvPr>
        </p:nvSpPr>
        <p:spPr/>
        <p:txBody>
          <a:bodyPr/>
          <a:lstStyle/>
          <a:p>
            <a:r>
              <a:rPr lang="en-US" dirty="0" smtClean="0"/>
              <a:t>Free access to computers: developing free software for cheap hardware</a:t>
            </a:r>
          </a:p>
          <a:p>
            <a:pPr lvl="1"/>
            <a:r>
              <a:rPr lang="en-US" dirty="0" smtClean="0"/>
              <a:t>OLPC movement</a:t>
            </a:r>
          </a:p>
          <a:p>
            <a:r>
              <a:rPr lang="en-US" dirty="0" smtClean="0"/>
              <a:t>World improvement: raising awareness of crises all across the world</a:t>
            </a:r>
          </a:p>
          <a:p>
            <a:pPr lvl="1"/>
            <a:r>
              <a:rPr lang="en-US" dirty="0" smtClean="0"/>
              <a:t>VIM’s dedication to aiding children in Uganda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to go, VIM!</a:t>
            </a:r>
            <a:endParaRPr lang="en-US" dirty="0"/>
          </a:p>
        </p:txBody>
      </p:sp>
      <p:sp>
        <p:nvSpPr>
          <p:cNvPr id="3" name="Content Placeholder 2"/>
          <p:cNvSpPr>
            <a:spLocks noGrp="1"/>
          </p:cNvSpPr>
          <p:nvPr>
            <p:ph idx="1"/>
          </p:nvPr>
        </p:nvSpPr>
        <p:spPr>
          <a:xfrm>
            <a:off x="457200" y="5791200"/>
            <a:ext cx="8534400" cy="609600"/>
          </a:xfrm>
        </p:spPr>
        <p:txBody>
          <a:bodyPr>
            <a:normAutofit fontScale="62500" lnSpcReduction="20000"/>
          </a:bodyPr>
          <a:lstStyle/>
          <a:p>
            <a:r>
              <a:rPr lang="en-US" dirty="0" smtClean="0"/>
              <a:t>Don’t let anyone ever tell you </a:t>
            </a:r>
            <a:r>
              <a:rPr lang="en-US" dirty="0" err="1" smtClean="0"/>
              <a:t>pico</a:t>
            </a:r>
            <a:r>
              <a:rPr lang="en-US" dirty="0" smtClean="0"/>
              <a:t> is better.  Or </a:t>
            </a:r>
            <a:r>
              <a:rPr lang="en-US" dirty="0" err="1" smtClean="0"/>
              <a:t>emacs</a:t>
            </a:r>
            <a:r>
              <a:rPr lang="en-US" dirty="0" smtClean="0"/>
              <a:t> (Sorry, </a:t>
            </a:r>
            <a:r>
              <a:rPr lang="en-US" dirty="0" err="1" smtClean="0"/>
              <a:t>emacs</a:t>
            </a:r>
            <a:r>
              <a:rPr lang="en-US" dirty="0" smtClean="0"/>
              <a:t> fans)</a:t>
            </a:r>
            <a:endParaRPr lang="en-US" dirty="0"/>
          </a:p>
        </p:txBody>
      </p:sp>
      <p:pic>
        <p:nvPicPr>
          <p:cNvPr id="4" name="Picture 3" descr="vim-example.png"/>
          <p:cNvPicPr>
            <a:picLocks noChangeAspect="1"/>
          </p:cNvPicPr>
          <p:nvPr/>
        </p:nvPicPr>
        <p:blipFill>
          <a:blip r:embed="rId2"/>
          <a:stretch>
            <a:fillRect/>
          </a:stretch>
        </p:blipFill>
        <p:spPr>
          <a:xfrm>
            <a:off x="1295400" y="1676400"/>
            <a:ext cx="6430273" cy="403916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went wrong?</a:t>
            </a:r>
            <a:endParaRPr lang="en-US" dirty="0"/>
          </a:p>
        </p:txBody>
      </p:sp>
      <p:sp>
        <p:nvSpPr>
          <p:cNvPr id="3" name="Content Placeholder 2"/>
          <p:cNvSpPr>
            <a:spLocks noGrp="1"/>
          </p:cNvSpPr>
          <p:nvPr>
            <p:ph idx="1"/>
          </p:nvPr>
        </p:nvSpPr>
        <p:spPr/>
        <p:txBody>
          <a:bodyPr/>
          <a:lstStyle/>
          <a:p>
            <a:r>
              <a:rPr lang="en-US" dirty="0" smtClean="0"/>
              <a:t>The very nature of the hacker is to explore beyond the given boundaries.</a:t>
            </a:r>
          </a:p>
          <a:p>
            <a:r>
              <a:rPr lang="en-US" dirty="0" smtClean="0"/>
              <a:t>With exploration comes discovery and invention</a:t>
            </a:r>
          </a:p>
          <a:p>
            <a:r>
              <a:rPr lang="en-US" dirty="0" smtClean="0"/>
              <a:t>Newer hacking tools or newly-discovered bug exploits can be utilized by individuals not so keen on following the Hacker Ethic</a:t>
            </a:r>
          </a:p>
          <a:p>
            <a:r>
              <a:rPr lang="en-US" dirty="0" smtClean="0"/>
              <a:t>The hacker receives equal blame with the offender, and worse yet, equal association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_ceh.jpg"/>
          <p:cNvPicPr>
            <a:picLocks noChangeAspect="1"/>
          </p:cNvPicPr>
          <p:nvPr/>
        </p:nvPicPr>
        <p:blipFill>
          <a:blip r:embed="rId2">
            <a:lum bright="71000"/>
          </a:blip>
          <a:stretch>
            <a:fillRect/>
          </a:stretch>
        </p:blipFill>
        <p:spPr>
          <a:xfrm>
            <a:off x="0" y="1612122"/>
            <a:ext cx="9144000" cy="5245878"/>
          </a:xfrm>
          <a:prstGeom prst="rect">
            <a:avLst/>
          </a:prstGeom>
        </p:spPr>
      </p:pic>
      <p:sp>
        <p:nvSpPr>
          <p:cNvPr id="2" name="Title 1"/>
          <p:cNvSpPr>
            <a:spLocks noGrp="1"/>
          </p:cNvSpPr>
          <p:nvPr>
            <p:ph type="title"/>
          </p:nvPr>
        </p:nvSpPr>
        <p:spPr/>
        <p:txBody>
          <a:bodyPr/>
          <a:lstStyle/>
          <a:p>
            <a:r>
              <a:rPr lang="en-US" dirty="0" smtClean="0"/>
              <a:t>What went right?</a:t>
            </a:r>
            <a:endParaRPr lang="en-US" dirty="0"/>
          </a:p>
        </p:txBody>
      </p:sp>
      <p:sp>
        <p:nvSpPr>
          <p:cNvPr id="3" name="Content Placeholder 2"/>
          <p:cNvSpPr>
            <a:spLocks noGrp="1"/>
          </p:cNvSpPr>
          <p:nvPr>
            <p:ph idx="1"/>
          </p:nvPr>
        </p:nvSpPr>
        <p:spPr/>
        <p:txBody>
          <a:bodyPr>
            <a:normAutofit/>
          </a:bodyPr>
          <a:lstStyle/>
          <a:p>
            <a:r>
              <a:rPr lang="en-US" sz="2400" b="1" dirty="0" smtClean="0">
                <a:solidFill>
                  <a:schemeClr val="bg1"/>
                </a:solidFill>
              </a:rPr>
              <a:t>To continue benefitting from the discoveries and good intentions of the white hat hacker while differentiating them from the black hat (and offering legal protection), the technology industry turned to its de facto solution: certification</a:t>
            </a:r>
            <a:r>
              <a:rPr lang="en-US" sz="2400" b="1" dirty="0" smtClean="0">
                <a:solidFill>
                  <a:schemeClr val="bg1"/>
                </a:solidFill>
              </a:rPr>
              <a:t>!</a:t>
            </a:r>
          </a:p>
          <a:p>
            <a:pPr marL="438912" lvl="2" indent="-320040">
              <a:spcBef>
                <a:spcPts val="0"/>
              </a:spcBef>
              <a:buClr>
                <a:schemeClr val="accent1"/>
              </a:buClr>
              <a:buSzPct val="80000"/>
              <a:buFont typeface="Wingdings 2"/>
              <a:buChar char=""/>
            </a:pPr>
            <a:r>
              <a:rPr lang="en-US" b="1" dirty="0" smtClean="0">
                <a:solidFill>
                  <a:schemeClr val="bg1"/>
                </a:solidFill>
              </a:rPr>
              <a:t>An individual possessing the title of a Certified Ethical Hacker </a:t>
            </a:r>
            <a:r>
              <a:rPr lang="en-US" b="1" dirty="0" smtClean="0">
                <a:solidFill>
                  <a:schemeClr val="bg1"/>
                </a:solidFill>
              </a:rPr>
              <a:t>(offered by the EC-Council) can </a:t>
            </a:r>
            <a:r>
              <a:rPr lang="en-US" b="1" dirty="0" smtClean="0">
                <a:solidFill>
                  <a:schemeClr val="bg1"/>
                </a:solidFill>
              </a:rPr>
              <a:t>be safely contracted to test the security of a given system without fear of legal action.  Moreover, the contractor now has someone to hold responsible should anything go wrong.  </a:t>
            </a:r>
          </a:p>
          <a:p>
            <a:endParaRPr lang="en-US"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hack: Not just a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Merriam-Webster:</a:t>
            </a:r>
          </a:p>
          <a:p>
            <a:pPr lvl="1"/>
            <a:r>
              <a:rPr lang="en-US" dirty="0" smtClean="0"/>
              <a:t>To </a:t>
            </a:r>
            <a:r>
              <a:rPr lang="en-US" dirty="0" smtClean="0"/>
              <a:t>write computer programs for enjoyment</a:t>
            </a:r>
            <a:endParaRPr lang="en-US" dirty="0" smtClean="0"/>
          </a:p>
          <a:p>
            <a:pPr lvl="1"/>
            <a:r>
              <a:rPr lang="en-US" dirty="0" smtClean="0"/>
              <a:t>To gain access to a computer illegally</a:t>
            </a:r>
          </a:p>
          <a:p>
            <a:r>
              <a:rPr lang="en-US" dirty="0" smtClean="0"/>
              <a:t>The term’s historical meaning originated from MIT during the 1950s and 1960s, describing the quick, inelegant solutions to problems or implementation of pranks by a population that would soon be classified as hackers</a:t>
            </a:r>
          </a:p>
          <a:p>
            <a:r>
              <a:rPr lang="en-US" dirty="0" smtClean="0"/>
              <a:t>A hack is not limited to purely software environments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does it stack up?</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The use of a CEH in a particular business is almost always beneficial for the health and safety of both its employees and its customers</a:t>
            </a:r>
          </a:p>
          <a:p>
            <a:r>
              <a:rPr lang="en-US" sz="2800" dirty="0" smtClean="0"/>
              <a:t>However, this course of action has led to the creation of the controlled black hat hacker, not the preservation of the white hat hacker in a corporate environment.  The CEH still performs the same malicious attacks, but acquires personal gain through a salary rather than unhindered access to lucrative information.</a:t>
            </a:r>
          </a:p>
          <a:p>
            <a:r>
              <a:rPr lang="en-US" sz="2800" dirty="0" smtClean="0"/>
              <a:t>Still, while the motivation and use of a CEH does not adhere to the hacker ethic, it does not necessarily violate the tenets to a large degree</a:t>
            </a:r>
            <a:r>
              <a:rPr lang="en-US" sz="2800" dirty="0" smtClean="0"/>
              <a:t>.</a:t>
            </a:r>
          </a:p>
          <a:p>
            <a:r>
              <a:rPr lang="en-US" sz="2800" dirty="0" smtClean="0"/>
              <a:t>Note: in a free, open-source environment, these disadvantages are no longer valid.  Good luck hiring a CEH for free, though.</a:t>
            </a:r>
            <a:endParaRPr lang="en-US" sz="2800"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hacker community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hacker’s strongest tool</a:t>
            </a:r>
          </a:p>
          <a:p>
            <a:pPr lvl="1"/>
            <a:r>
              <a:rPr lang="en-US" dirty="0" smtClean="0"/>
              <a:t>Provides a perpetual source of shared information and development</a:t>
            </a:r>
          </a:p>
          <a:p>
            <a:pPr lvl="1"/>
            <a:r>
              <a:rPr lang="en-US" dirty="0" smtClean="0"/>
              <a:t>The shared voice of many is stronger than the cry of one.</a:t>
            </a:r>
          </a:p>
          <a:p>
            <a:pPr lvl="1"/>
            <a:r>
              <a:rPr lang="en-US" dirty="0" smtClean="0"/>
              <a:t>Offers a friendlier, more sociable image of the hacker compared to the “lone wolf” nerd stereotype</a:t>
            </a:r>
          </a:p>
          <a:p>
            <a:r>
              <a:rPr lang="en-US" dirty="0" smtClean="0"/>
              <a:t>The </a:t>
            </a:r>
            <a:r>
              <a:rPr lang="en-US" dirty="0" smtClean="0"/>
              <a:t>best hope for saving the ethical </a:t>
            </a:r>
            <a:r>
              <a:rPr lang="en-US" dirty="0" smtClean="0"/>
              <a:t>hacker</a:t>
            </a:r>
          </a:p>
          <a:p>
            <a:pPr lvl="1"/>
            <a:r>
              <a:rPr lang="en-US" dirty="0" smtClean="0"/>
              <a:t>Only persistent involvement in the community for a practice as dynamic as hacking can preserve and uphold the knowledge history that helped defined the hacker ethic</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ews4_0.jpg"/>
          <p:cNvPicPr>
            <a:picLocks noChangeAspect="1"/>
          </p:cNvPicPr>
          <p:nvPr/>
        </p:nvPicPr>
        <p:blipFill>
          <a:blip r:embed="rId2">
            <a:lum bright="-54000"/>
          </a:blip>
          <a:stretch>
            <a:fillRect/>
          </a:stretch>
        </p:blipFill>
        <p:spPr>
          <a:xfrm>
            <a:off x="0" y="4191000"/>
            <a:ext cx="4000500" cy="2667000"/>
          </a:xfrm>
          <a:prstGeom prst="rect">
            <a:avLst/>
          </a:prstGeom>
        </p:spPr>
      </p:pic>
      <p:pic>
        <p:nvPicPr>
          <p:cNvPr id="4" name="Picture 3" descr="the-best-of-2600-a-hacker-odyssey.jpg"/>
          <p:cNvPicPr>
            <a:picLocks noChangeAspect="1"/>
          </p:cNvPicPr>
          <p:nvPr/>
        </p:nvPicPr>
        <p:blipFill>
          <a:blip r:embed="rId3"/>
          <a:stretch>
            <a:fillRect/>
          </a:stretch>
        </p:blipFill>
        <p:spPr>
          <a:xfrm>
            <a:off x="5105400" y="1544052"/>
            <a:ext cx="4038600" cy="5313947"/>
          </a:xfrm>
          <a:prstGeom prst="rect">
            <a:avLst/>
          </a:prstGeom>
        </p:spPr>
      </p:pic>
      <p:sp>
        <p:nvSpPr>
          <p:cNvPr id="2" name="Title 1"/>
          <p:cNvSpPr>
            <a:spLocks noGrp="1"/>
          </p:cNvSpPr>
          <p:nvPr>
            <p:ph type="title"/>
          </p:nvPr>
        </p:nvSpPr>
        <p:spPr/>
        <p:txBody>
          <a:bodyPr/>
          <a:lstStyle/>
          <a:p>
            <a:r>
              <a:rPr lang="en-US" dirty="0" smtClean="0"/>
              <a:t>Getting involved</a:t>
            </a:r>
            <a:endParaRPr lang="en-US" dirty="0"/>
          </a:p>
        </p:txBody>
      </p:sp>
      <p:sp>
        <p:nvSpPr>
          <p:cNvPr id="3" name="Content Placeholder 2"/>
          <p:cNvSpPr>
            <a:spLocks noGrp="1"/>
          </p:cNvSpPr>
          <p:nvPr>
            <p:ph idx="1"/>
          </p:nvPr>
        </p:nvSpPr>
        <p:spPr/>
        <p:txBody>
          <a:bodyPr/>
          <a:lstStyle/>
          <a:p>
            <a:r>
              <a:rPr lang="en-US" dirty="0" smtClean="0"/>
              <a:t>Conferences</a:t>
            </a:r>
          </a:p>
          <a:p>
            <a:pPr lvl="1"/>
            <a:r>
              <a:rPr lang="en-US" dirty="0" smtClean="0"/>
              <a:t>HOPE</a:t>
            </a:r>
          </a:p>
          <a:p>
            <a:pPr lvl="1"/>
            <a:r>
              <a:rPr lang="en-US" dirty="0" smtClean="0"/>
              <a:t>Pwn2Own</a:t>
            </a:r>
          </a:p>
          <a:p>
            <a:pPr lvl="2"/>
            <a:r>
              <a:rPr lang="en-US" dirty="0" smtClean="0"/>
              <a:t>Determine security of the latest platforms and technologies and earn marvelous cash prizes!</a:t>
            </a:r>
          </a:p>
          <a:p>
            <a:r>
              <a:rPr lang="en-US" dirty="0" smtClean="0"/>
              <a:t>Publications</a:t>
            </a:r>
          </a:p>
          <a:p>
            <a:pPr lvl="1"/>
            <a:r>
              <a:rPr lang="en-US" dirty="0" smtClean="0"/>
              <a:t>2600: The Hacker Quarterly</a:t>
            </a:r>
          </a:p>
          <a:p>
            <a:pPr lvl="2"/>
            <a:r>
              <a:rPr lang="en-US" dirty="0" smtClean="0"/>
              <a:t>Recently released </a:t>
            </a:r>
            <a:r>
              <a:rPr lang="en-US" i="1" dirty="0" smtClean="0"/>
              <a:t>The Best of 2600 [A Hacker’s Odyssey]</a:t>
            </a:r>
            <a:endParaRPr 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a:t>
            </a:r>
            <a:endParaRPr lang="en-US" dirty="0"/>
          </a:p>
        </p:txBody>
      </p:sp>
      <p:sp>
        <p:nvSpPr>
          <p:cNvPr id="3" name="Content Placeholder 2"/>
          <p:cNvSpPr>
            <a:spLocks noGrp="1"/>
          </p:cNvSpPr>
          <p:nvPr>
            <p:ph idx="1"/>
          </p:nvPr>
        </p:nvSpPr>
        <p:spPr/>
        <p:txBody>
          <a:bodyPr/>
          <a:lstStyle/>
          <a:p>
            <a:r>
              <a:rPr lang="en-US" dirty="0" smtClean="0">
                <a:hlinkClick r:id="rId2"/>
              </a:rPr>
              <a:t>http://cansecwest.com</a:t>
            </a:r>
            <a:r>
              <a:rPr lang="en-US" dirty="0" smtClean="0">
                <a:hlinkClick r:id="rId2"/>
              </a:rPr>
              <a:t>/</a:t>
            </a:r>
            <a:endParaRPr lang="en-US" dirty="0" smtClean="0"/>
          </a:p>
          <a:p>
            <a:r>
              <a:rPr lang="en-US" dirty="0" smtClean="0">
                <a:hlinkClick r:id="rId3"/>
              </a:rPr>
              <a:t>http://www.2600.com</a:t>
            </a:r>
            <a:r>
              <a:rPr lang="en-US" dirty="0" smtClean="0">
                <a:hlinkClick r:id="rId3"/>
              </a:rPr>
              <a:t>/</a:t>
            </a:r>
            <a:endParaRPr lang="en-US" dirty="0" smtClean="0"/>
          </a:p>
          <a:p>
            <a:r>
              <a:rPr lang="en-US" dirty="0" smtClean="0">
                <a:hlinkClick r:id="rId4"/>
              </a:rPr>
              <a:t>http://</a:t>
            </a:r>
            <a:r>
              <a:rPr lang="en-US" dirty="0" smtClean="0">
                <a:hlinkClick r:id="rId4"/>
              </a:rPr>
              <a:t>www.eccouncil.org/ceh.htm</a:t>
            </a:r>
            <a:endParaRPr lang="en-US" dirty="0" smtClean="0"/>
          </a:p>
          <a:p>
            <a:r>
              <a:rPr lang="en-US" dirty="0" smtClean="0">
                <a:hlinkClick r:id="rId5"/>
              </a:rPr>
              <a:t>http://</a:t>
            </a:r>
            <a:r>
              <a:rPr lang="en-US" dirty="0" smtClean="0">
                <a:hlinkClick r:id="rId5"/>
              </a:rPr>
              <a:t>blog.wired.com/27bstroke6/2009/02/ifpi-site-hacke.html</a:t>
            </a:r>
            <a:endParaRPr lang="en-US" dirty="0" smtClean="0"/>
          </a:p>
          <a:p>
            <a:r>
              <a:rPr lang="en-US" dirty="0" smtClean="0">
                <a:hlinkClick r:id="rId6"/>
              </a:rPr>
              <a:t>http://</a:t>
            </a:r>
            <a:r>
              <a:rPr lang="en-US" dirty="0" smtClean="0">
                <a:hlinkClick r:id="rId6"/>
              </a:rPr>
              <a:t>www.acm.org/about/se-code</a:t>
            </a:r>
            <a:endParaRPr lang="en-US" dirty="0" smtClean="0"/>
          </a:p>
          <a:p>
            <a:r>
              <a:rPr lang="en-US" dirty="0" smtClean="0">
                <a:hlinkClick r:id="rId7"/>
              </a:rPr>
              <a:t>http://</a:t>
            </a:r>
            <a:r>
              <a:rPr lang="en-US" dirty="0" smtClean="0">
                <a:hlinkClick r:id="rId7"/>
              </a:rPr>
              <a:t>mitya.pp.ru/chamberlen/hackers/cover.html</a:t>
            </a:r>
            <a:r>
              <a:rPr lang="en-US" dirty="0" smtClean="0"/>
              <a:t> for </a:t>
            </a:r>
            <a:r>
              <a:rPr lang="en-US" i="1" dirty="0" smtClean="0"/>
              <a:t>Hackers: Heroes of the Computer Revolution</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motivations for hacking</a:t>
            </a:r>
            <a:endParaRPr lang="en-US" dirty="0"/>
          </a:p>
        </p:txBody>
      </p:sp>
      <p:sp>
        <p:nvSpPr>
          <p:cNvPr id="3" name="Content Placeholder 2"/>
          <p:cNvSpPr>
            <a:spLocks noGrp="1"/>
          </p:cNvSpPr>
          <p:nvPr>
            <p:ph idx="1"/>
          </p:nvPr>
        </p:nvSpPr>
        <p:spPr/>
        <p:txBody>
          <a:bodyPr/>
          <a:lstStyle/>
          <a:p>
            <a:r>
              <a:rPr lang="en-US" dirty="0" smtClean="0"/>
              <a:t>Personal gain</a:t>
            </a:r>
          </a:p>
          <a:p>
            <a:r>
              <a:rPr lang="en-US" dirty="0" smtClean="0"/>
              <a:t>Activism or moral objection</a:t>
            </a:r>
          </a:p>
          <a:p>
            <a:r>
              <a:rPr lang="en-US" dirty="0" smtClean="0"/>
              <a:t>True, honest-to-goodness concern for security and protection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hacker</a:t>
            </a:r>
            <a:endParaRPr lang="en-US" dirty="0"/>
          </a:p>
        </p:txBody>
      </p:sp>
      <p:sp>
        <p:nvSpPr>
          <p:cNvPr id="3" name="Content Placeholder 2"/>
          <p:cNvSpPr>
            <a:spLocks noGrp="1"/>
          </p:cNvSpPr>
          <p:nvPr>
            <p:ph idx="1"/>
          </p:nvPr>
        </p:nvSpPr>
        <p:spPr/>
        <p:txBody>
          <a:bodyPr>
            <a:normAutofit lnSpcReduction="10000"/>
          </a:bodyPr>
          <a:lstStyle/>
          <a:p>
            <a:r>
              <a:rPr lang="en-US" dirty="0" smtClean="0"/>
              <a:t>One that hacks</a:t>
            </a:r>
          </a:p>
          <a:p>
            <a:r>
              <a:rPr lang="en-US" dirty="0" smtClean="0"/>
              <a:t>An expert at programming and solving problems with a computer</a:t>
            </a:r>
          </a:p>
          <a:p>
            <a:r>
              <a:rPr lang="en-US" dirty="0" smtClean="0"/>
              <a:t>A person who illegally gains access and sometimes tampers with information in a computer system</a:t>
            </a:r>
          </a:p>
          <a:p>
            <a:endParaRPr lang="en-US" dirty="0" smtClean="0"/>
          </a:p>
          <a:p>
            <a:pPr>
              <a:buNone/>
            </a:pPr>
            <a:r>
              <a:rPr lang="en-US" sz="1900" i="1" dirty="0" smtClean="0"/>
              <a:t>“Look </a:t>
            </a:r>
            <a:r>
              <a:rPr lang="en-US" sz="1900" i="1" dirty="0" smtClean="0"/>
              <a:t>at you, hacker. A pathetic creature of meat and bone, panting and sweating as you run through my corridors. How can you challenge a perfect, immortal machine</a:t>
            </a:r>
            <a:r>
              <a:rPr lang="en-US" sz="1900" i="1" dirty="0" smtClean="0"/>
              <a:t>?” </a:t>
            </a:r>
          </a:p>
          <a:p>
            <a:pPr algn="r">
              <a:buNone/>
            </a:pPr>
            <a:r>
              <a:rPr lang="en-US" sz="1900" i="1" dirty="0" smtClean="0"/>
              <a:t>SHODAN, System Shock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teams</a:t>
            </a:r>
            <a:endParaRPr lang="en-US" dirty="0"/>
          </a:p>
        </p:txBody>
      </p:sp>
      <p:sp>
        <p:nvSpPr>
          <p:cNvPr id="3" name="Content Placeholder 2"/>
          <p:cNvSpPr>
            <a:spLocks noGrp="1"/>
          </p:cNvSpPr>
          <p:nvPr>
            <p:ph idx="1"/>
          </p:nvPr>
        </p:nvSpPr>
        <p:spPr/>
        <p:txBody>
          <a:bodyPr/>
          <a:lstStyle/>
          <a:p>
            <a:r>
              <a:rPr lang="en-US" dirty="0" smtClean="0"/>
              <a:t>“True” hackers are most commonly classified into three distinct classifications based on their personal ideologies</a:t>
            </a:r>
          </a:p>
          <a:p>
            <a:pPr lvl="1"/>
            <a:r>
              <a:rPr lang="en-US" dirty="0" smtClean="0"/>
              <a:t>Sorry, no room for script kiddies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black hat</a:t>
            </a:r>
            <a:endParaRPr lang="en-US" dirty="0"/>
          </a:p>
        </p:txBody>
      </p:sp>
      <p:sp>
        <p:nvSpPr>
          <p:cNvPr id="3" name="Content Placeholder 2"/>
          <p:cNvSpPr>
            <a:spLocks noGrp="1"/>
          </p:cNvSpPr>
          <p:nvPr>
            <p:ph idx="1"/>
          </p:nvPr>
        </p:nvSpPr>
        <p:spPr/>
        <p:txBody>
          <a:bodyPr/>
          <a:lstStyle/>
          <a:p>
            <a:r>
              <a:rPr lang="en-US" dirty="0" smtClean="0"/>
              <a:t>Considered the “villain” type of hacker</a:t>
            </a:r>
          </a:p>
          <a:p>
            <a:r>
              <a:rPr lang="en-US" dirty="0" smtClean="0"/>
              <a:t>Seeks unauthorized access to systems without acquiring legal permission</a:t>
            </a:r>
          </a:p>
          <a:p>
            <a:r>
              <a:rPr lang="en-US" dirty="0" smtClean="0"/>
              <a:t>Motivation is for personal benefit</a:t>
            </a:r>
          </a:p>
          <a:p>
            <a:pPr lvl="1"/>
            <a:r>
              <a:rPr lang="en-US" dirty="0" smtClean="0"/>
              <a:t>Material wealth (creating </a:t>
            </a:r>
            <a:r>
              <a:rPr lang="en-US" dirty="0" err="1" smtClean="0"/>
              <a:t>spambots</a:t>
            </a:r>
            <a:r>
              <a:rPr lang="en-US" dirty="0" smtClean="0"/>
              <a:t> and </a:t>
            </a:r>
            <a:r>
              <a:rPr lang="en-US" dirty="0" err="1" smtClean="0"/>
              <a:t>botnets</a:t>
            </a:r>
            <a:r>
              <a:rPr lang="en-US" dirty="0" smtClean="0"/>
              <a:t>, acquiring lucrative information, blackmail)</a:t>
            </a:r>
          </a:p>
          <a:p>
            <a:pPr lvl="1"/>
            <a:r>
              <a:rPr lang="en-US" dirty="0" smtClean="0"/>
              <a:t>Vendetta (website defacement or vandalism just for fun)</a:t>
            </a:r>
          </a:p>
          <a:p>
            <a:pPr lvl="1"/>
            <a:endParaRPr lang="en-US" dirty="0" smtClean="0"/>
          </a:p>
          <a:p>
            <a:pPr lvl="1"/>
            <a:endParaRPr lang="en-US"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white hat</a:t>
            </a:r>
            <a:endParaRPr lang="en-US" dirty="0"/>
          </a:p>
        </p:txBody>
      </p:sp>
      <p:sp>
        <p:nvSpPr>
          <p:cNvPr id="3" name="Content Placeholder 2"/>
          <p:cNvSpPr>
            <a:spLocks noGrp="1"/>
          </p:cNvSpPr>
          <p:nvPr>
            <p:ph idx="1"/>
          </p:nvPr>
        </p:nvSpPr>
        <p:spPr/>
        <p:txBody>
          <a:bodyPr/>
          <a:lstStyle/>
          <a:p>
            <a:r>
              <a:rPr lang="en-US" dirty="0" smtClean="0">
                <a:solidFill>
                  <a:schemeClr val="bg1"/>
                </a:solidFill>
              </a:rPr>
              <a:t>“</a:t>
            </a:r>
            <a:r>
              <a:rPr lang="en-US" dirty="0" smtClean="0">
                <a:solidFill>
                  <a:schemeClr val="bg1"/>
                </a:solidFill>
              </a:rPr>
              <a:t>V</a:t>
            </a:r>
            <a:r>
              <a:rPr lang="en-US" dirty="0" smtClean="0">
                <a:solidFill>
                  <a:schemeClr val="bg1"/>
                </a:solidFill>
              </a:rPr>
              <a:t>igilante” type of hacker</a:t>
            </a:r>
          </a:p>
          <a:p>
            <a:pPr lvl="1"/>
            <a:r>
              <a:rPr lang="en-US" dirty="0" smtClean="0">
                <a:solidFill>
                  <a:schemeClr val="bg1"/>
                </a:solidFill>
              </a:rPr>
              <a:t>Still operates illegally unless otherwise stated</a:t>
            </a:r>
          </a:p>
          <a:p>
            <a:r>
              <a:rPr lang="en-US" dirty="0" smtClean="0">
                <a:solidFill>
                  <a:schemeClr val="bg1"/>
                </a:solidFill>
              </a:rPr>
              <a:t>Seeks out security flaws and vulnerabilities not for exploitation, but so that their discovery will result in their correction, benefitting the common good</a:t>
            </a:r>
          </a:p>
          <a:p>
            <a:pPr lvl="1"/>
            <a:r>
              <a:rPr lang="en-US" dirty="0" smtClean="0">
                <a:solidFill>
                  <a:schemeClr val="bg1"/>
                </a:solidFill>
              </a:rPr>
              <a:t>This includes both the hacker community and the afflicted party, and eventually the entire population</a:t>
            </a:r>
          </a:p>
          <a:p>
            <a:endParaRPr lang="en-US"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Dangerous territory: the grey hat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expected) The middle ground between white and black hat hackers</a:t>
            </a:r>
          </a:p>
          <a:p>
            <a:r>
              <a:rPr lang="en-US" dirty="0" smtClean="0"/>
              <a:t>True neutral in terms of D&amp;D alignment (prior to 4</a:t>
            </a:r>
            <a:r>
              <a:rPr lang="en-US" baseline="30000" dirty="0" smtClean="0"/>
              <a:t>th</a:t>
            </a:r>
            <a:r>
              <a:rPr lang="en-US" dirty="0" smtClean="0"/>
              <a:t> Ed.)</a:t>
            </a:r>
          </a:p>
          <a:p>
            <a:r>
              <a:rPr lang="en-US" dirty="0" smtClean="0"/>
              <a:t>Utilizes ideologies from both sides to satisfy personal endeavors</a:t>
            </a:r>
          </a:p>
          <a:p>
            <a:r>
              <a:rPr lang="en-US" dirty="0" smtClean="0"/>
              <a:t>Out of the three, grey hats are most often faced with ethical dilemmas when exploits are discovered</a:t>
            </a:r>
          </a:p>
          <a:p>
            <a:r>
              <a:rPr lang="en-US" dirty="0" smtClean="0"/>
              <a:t>Due to the dual nature of the grey hat hacker, this group is often seen as the one true hacker</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Distinction between the groups</a:t>
            </a:r>
            <a:endParaRPr lang="en-US" dirty="0"/>
          </a:p>
        </p:txBody>
      </p:sp>
      <p:sp>
        <p:nvSpPr>
          <p:cNvPr id="3" name="Content Placeholder 2"/>
          <p:cNvSpPr>
            <a:spLocks noGrp="1"/>
          </p:cNvSpPr>
          <p:nvPr>
            <p:ph idx="1"/>
          </p:nvPr>
        </p:nvSpPr>
        <p:spPr/>
        <p:txBody>
          <a:bodyPr/>
          <a:lstStyle/>
          <a:p>
            <a:r>
              <a:rPr lang="en-US" dirty="0" smtClean="0"/>
              <a:t>Assuming equal levels of skill, knowledge, and opportunity between the groups, what sets them apart?</a:t>
            </a:r>
          </a:p>
          <a:p>
            <a:r>
              <a:rPr lang="en-US" dirty="0" smtClean="0"/>
              <a:t>Identify the limitations that each group has to make use of their skills and knowledge</a:t>
            </a:r>
          </a:p>
          <a:p>
            <a:pPr lvl="1"/>
            <a:r>
              <a:rPr lang="en-US" dirty="0" smtClean="0"/>
              <a:t>From this, we can explore the justifications for the limitations that each group possesses.</a:t>
            </a:r>
          </a:p>
          <a:p>
            <a:pPr lvl="1"/>
            <a:r>
              <a:rPr lang="en-US" dirty="0" smtClean="0"/>
              <a:t>The justifications found thus characterize the hacker and their motivation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1972</TotalTime>
  <Words>1367</Words>
  <Application>Microsoft Office PowerPoint</Application>
  <PresentationFormat>On-screen Show (4:3)</PresentationFormat>
  <Paragraphs>133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Module</vt:lpstr>
      <vt:lpstr>Faded Hats and Scuffed Sneakers</vt:lpstr>
      <vt:lpstr>To hack: Not just a definition…</vt:lpstr>
      <vt:lpstr>Traditional motivations for hacking</vt:lpstr>
      <vt:lpstr>The hacker</vt:lpstr>
      <vt:lpstr>The teams</vt:lpstr>
      <vt:lpstr>The black hat</vt:lpstr>
      <vt:lpstr>The white hat</vt:lpstr>
      <vt:lpstr>Dangerous territory: the grey hat</vt:lpstr>
      <vt:lpstr>Distinction between the groups</vt:lpstr>
      <vt:lpstr>Hacker Motivations (A summary)</vt:lpstr>
      <vt:lpstr>The ethics behind everything</vt:lpstr>
      <vt:lpstr>Software Engineering Code of Ethics and Professional Practice</vt:lpstr>
      <vt:lpstr>The Hacker Ethic</vt:lpstr>
      <vt:lpstr>The Hacker Ethic</vt:lpstr>
      <vt:lpstr>Examples of following the Hacker Ethic (or, how to earn a bad rep.)</vt:lpstr>
      <vt:lpstr>Examples of following the Hacker Ethic (or, how to earn a good rep.)</vt:lpstr>
      <vt:lpstr>Way to go, VIM!</vt:lpstr>
      <vt:lpstr>So, what went wrong?</vt:lpstr>
      <vt:lpstr>What went right?</vt:lpstr>
      <vt:lpstr>But does it stack up?</vt:lpstr>
      <vt:lpstr>The hacker community</vt:lpstr>
      <vt:lpstr>Getting involved</vt:lpstr>
      <vt:lpstr>More info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Toothman</dc:creator>
  <cp:lastModifiedBy>Nick Toothman</cp:lastModifiedBy>
  <cp:revision>78</cp:revision>
  <dcterms:created xsi:type="dcterms:W3CDTF">2009-04-01T01:50:50Z</dcterms:created>
  <dcterms:modified xsi:type="dcterms:W3CDTF">2009-04-02T10:43:40Z</dcterms:modified>
</cp:coreProperties>
</file>